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5"/>
  </p:notesMasterIdLst>
  <p:handoutMasterIdLst>
    <p:handoutMasterId r:id="rId26"/>
  </p:handoutMasterIdLst>
  <p:sldIdLst>
    <p:sldId id="410" r:id="rId5"/>
    <p:sldId id="383" r:id="rId6"/>
    <p:sldId id="411" r:id="rId7"/>
    <p:sldId id="389" r:id="rId8"/>
    <p:sldId id="414" r:id="rId9"/>
    <p:sldId id="427" r:id="rId10"/>
    <p:sldId id="415" r:id="rId11"/>
    <p:sldId id="405" r:id="rId12"/>
    <p:sldId id="403" r:id="rId13"/>
    <p:sldId id="418" r:id="rId14"/>
    <p:sldId id="407" r:id="rId15"/>
    <p:sldId id="420" r:id="rId16"/>
    <p:sldId id="391" r:id="rId17"/>
    <p:sldId id="422" r:id="rId18"/>
    <p:sldId id="423" r:id="rId19"/>
    <p:sldId id="412" r:id="rId20"/>
    <p:sldId id="424" r:id="rId21"/>
    <p:sldId id="425" r:id="rId22"/>
    <p:sldId id="426" r:id="rId23"/>
    <p:sldId id="398" r:id="rId2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Автор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7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5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F970790C-0A43-43D0-B2CF-7CFEAEF3174C}" type="datetime1">
              <a:rPr lang="ru-RU" smtClean="0"/>
              <a:t>09.06.2024</a:t>
            </a:fld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E2C230DF-5933-439D-898F-38E9AC9BA68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8" name="Верхний колонтитул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481CF219-5CA9-4DD1-8040-7BA03D0E024E}" type="datetime1">
              <a:rPr lang="ru-RU" smtClean="0"/>
              <a:pPr/>
              <a:t>09.06.2024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A89C7E07-3C67-C64C-8DA0-0404F630397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771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1160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734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8936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1777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2059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5820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5694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079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140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6248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8035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166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0786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0233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A89C7E07-3C67-C64C-8DA0-0404F6303970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448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ru-RU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таблиц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Полилиния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7" name="Полилиния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Объект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marL="457200" indent="0">
              <a:spcBef>
                <a:spcPts val="1800"/>
              </a:spcBef>
              <a:buNone/>
              <a:defRPr lang="ru-RU" sz="2000"/>
            </a:lvl2pPr>
            <a:lvl3pPr marL="914400" indent="0">
              <a:spcBef>
                <a:spcPts val="1800"/>
              </a:spcBef>
              <a:buNone/>
              <a:defRPr lang="ru-RU" sz="2000"/>
            </a:lvl3pPr>
            <a:lvl4pPr marL="1371600" indent="0">
              <a:spcBef>
                <a:spcPts val="1800"/>
              </a:spcBef>
              <a:buNone/>
              <a:defRPr lang="ru-RU" sz="2000"/>
            </a:lvl4pPr>
            <a:lvl5pPr marL="1828800" indent="0">
              <a:spcBef>
                <a:spcPts val="1800"/>
              </a:spcBef>
              <a:buNone/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ru-RU" sz="2000"/>
            </a:lvl1pPr>
            <a:lvl2pPr>
              <a:spcBef>
                <a:spcPts val="600"/>
              </a:spcBef>
              <a:defRPr lang="ru-RU" sz="2000"/>
            </a:lvl2pPr>
            <a:lvl3pPr>
              <a:spcBef>
                <a:spcPts val="1800"/>
              </a:spcBef>
              <a:defRPr lang="ru-RU" sz="2000"/>
            </a:lvl3pPr>
            <a:lvl4pPr>
              <a:spcBef>
                <a:spcPts val="1800"/>
              </a:spcBef>
              <a:defRPr lang="ru-RU" sz="2000"/>
            </a:lvl4pPr>
            <a:lvl5pPr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Полилиния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4" name="Полилиния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Объект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ru-RU" sz="2000"/>
            </a:lvl1pPr>
            <a:lvl2pPr>
              <a:spcBef>
                <a:spcPts val="600"/>
              </a:spcBef>
              <a:defRPr lang="ru-RU" sz="2000"/>
            </a:lvl2pPr>
            <a:lvl3pPr>
              <a:spcBef>
                <a:spcPts val="1800"/>
              </a:spcBef>
              <a:defRPr lang="ru-RU" sz="2000"/>
            </a:lvl3pPr>
            <a:lvl4pPr>
              <a:spcBef>
                <a:spcPts val="1800"/>
              </a:spcBef>
              <a:defRPr lang="ru-RU" sz="2000"/>
            </a:lvl4pPr>
            <a:lvl5pPr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ru-RU" sz="2000"/>
            </a:lvl1pPr>
            <a:lvl2pPr>
              <a:spcBef>
                <a:spcPts val="1800"/>
              </a:spcBef>
              <a:defRPr lang="ru-RU" sz="2000"/>
            </a:lvl2pPr>
            <a:lvl3pPr>
              <a:spcBef>
                <a:spcPts val="1800"/>
              </a:spcBef>
              <a:defRPr lang="ru-RU" sz="2000"/>
            </a:lvl3pPr>
            <a:lvl4pPr>
              <a:spcBef>
                <a:spcPts val="1800"/>
              </a:spcBef>
              <a:defRPr lang="ru-RU" sz="2000"/>
            </a:lvl4pPr>
            <a:lvl5pPr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9" name="Местозаполнитель таблицы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ru-RU"/>
            </a:lvl1pPr>
          </a:lstStyle>
          <a:p>
            <a:pPr rtl="0"/>
            <a:r>
              <a:rPr lang="en-US"/>
              <a:t>Click icon to add table</a:t>
            </a:r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ru-RU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8" name="Текст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ru-RU" sz="4000"/>
            </a:lvl2pPr>
            <a:lvl3pPr>
              <a:defRPr lang="ru-RU" sz="4000"/>
            </a:lvl3pPr>
            <a:lvl4pPr>
              <a:defRPr lang="ru-RU" sz="4000"/>
            </a:lvl4pPr>
            <a:lvl5pPr>
              <a:defRPr lang="ru-RU" sz="4000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Автофигура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 spc="50" baseline="0"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2" name="Объект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ru-RU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ru-RU" sz="2000"/>
            </a:lvl2pPr>
            <a:lvl3pPr indent="-283464">
              <a:spcBef>
                <a:spcPts val="1800"/>
              </a:spcBef>
              <a:defRPr lang="ru-RU" sz="2000"/>
            </a:lvl3pPr>
            <a:lvl4pPr indent="-283464">
              <a:spcBef>
                <a:spcPts val="1800"/>
              </a:spcBef>
              <a:defRPr lang="ru-RU" sz="2000"/>
            </a:lvl4pPr>
            <a:lvl5pPr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3" name="Номер слайда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42" name="Дата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ru-RU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ru-RU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ru-RU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en-US"/>
              <a:t>Click icon to add picture</a:t>
            </a:r>
            <a:endParaRPr lang="ru-RU"/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ru-RU" sz="4000"/>
            </a:lvl2pPr>
            <a:lvl3pPr>
              <a:defRPr lang="ru-RU" sz="4000"/>
            </a:lvl3pPr>
            <a:lvl4pPr>
              <a:defRPr lang="ru-RU" sz="4000"/>
            </a:lvl4pPr>
            <a:lvl5pPr>
              <a:defRPr lang="ru-RU" sz="4000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Полилиния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2" name="Объект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ru-RU" sz="2000"/>
            </a:lvl1pPr>
            <a:lvl2pPr indent="-283464">
              <a:spcBef>
                <a:spcPts val="1800"/>
              </a:spcBef>
              <a:defRPr lang="ru-RU" sz="2000"/>
            </a:lvl2pPr>
            <a:lvl3pPr indent="-283464">
              <a:spcBef>
                <a:spcPts val="1800"/>
              </a:spcBef>
              <a:defRPr lang="ru-RU" sz="2000"/>
            </a:lvl3pPr>
            <a:lvl4pPr indent="-283464">
              <a:spcBef>
                <a:spcPts val="1800"/>
              </a:spcBef>
              <a:defRPr lang="ru-RU" sz="2000"/>
            </a:lvl4pPr>
            <a:lvl5pPr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ru-RU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Текст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ru-RU" sz="4000"/>
            </a:lvl2pPr>
            <a:lvl3pPr>
              <a:defRPr lang="ru-RU" sz="4000"/>
            </a:lvl3pPr>
            <a:lvl4pPr>
              <a:defRPr lang="ru-RU" sz="4000"/>
            </a:lvl4pPr>
            <a:lvl5pPr>
              <a:defRPr lang="ru-RU" sz="4000"/>
            </a:lvl5pPr>
          </a:lstStyle>
          <a:p>
            <a:pPr lvl="0" rt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Полилиния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4" name="Полилиния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2" name="Объект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marL="283464" indent="-283464">
              <a:spcBef>
                <a:spcPts val="1800"/>
              </a:spcBef>
              <a:defRPr lang="ru-RU" sz="2000"/>
            </a:lvl2pPr>
            <a:lvl3pPr marL="594360" indent="-283464">
              <a:spcBef>
                <a:spcPts val="1800"/>
              </a:spcBef>
              <a:defRPr lang="ru-RU" sz="2000"/>
            </a:lvl3pPr>
            <a:lvl4pPr marL="822960" indent="-283464">
              <a:spcBef>
                <a:spcPts val="1800"/>
              </a:spcBef>
              <a:defRPr lang="ru-RU" sz="2000"/>
            </a:lvl4pPr>
            <a:lvl5pPr marL="1005840"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 dirty="0"/>
              <a:t>Щелкните, чтобы добавить содержимое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marL="283464" indent="-283464">
              <a:spcBef>
                <a:spcPts val="1800"/>
              </a:spcBef>
              <a:defRPr lang="ru-RU" sz="2000"/>
            </a:lvl2pPr>
            <a:lvl3pPr marL="548640" indent="-283464">
              <a:spcBef>
                <a:spcPts val="1800"/>
              </a:spcBef>
              <a:defRPr lang="ru-RU" sz="2000"/>
            </a:lvl3pPr>
            <a:lvl4pPr marL="822960" indent="-283464">
              <a:spcBef>
                <a:spcPts val="1800"/>
              </a:spcBef>
              <a:defRPr lang="ru-RU" sz="2000"/>
            </a:lvl4pPr>
            <a:lvl5pPr marL="1005840"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Автофигура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4" name="Полилиния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8" name="Полилиния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9" name="Полилиния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Объект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ru-RU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ru-RU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ru-RU" sz="2000"/>
            </a:lvl3pPr>
            <a:lvl4pPr marL="1371600" indent="0">
              <a:spcBef>
                <a:spcPts val="1800"/>
              </a:spcBef>
              <a:buFont typeface="+mj-lt"/>
              <a:buNone/>
              <a:defRPr lang="ru-RU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endParaRPr lang="ru-RU" dirty="0"/>
          </a:p>
        </p:txBody>
      </p:sp>
      <p:sp>
        <p:nvSpPr>
          <p:cNvPr id="2" name="Объект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marL="283464" indent="-283464">
              <a:spcBef>
                <a:spcPts val="1800"/>
              </a:spcBef>
              <a:defRPr lang="ru-RU" sz="2000"/>
            </a:lvl2pPr>
            <a:lvl3pPr marL="548640" indent="-283464">
              <a:spcBef>
                <a:spcPts val="1800"/>
              </a:spcBef>
              <a:defRPr lang="ru-RU" sz="2000"/>
            </a:lvl3pPr>
            <a:lvl4pPr marL="822960" indent="-283464">
              <a:spcBef>
                <a:spcPts val="1800"/>
              </a:spcBef>
              <a:defRPr lang="ru-RU" sz="2000"/>
            </a:lvl4pPr>
            <a:lvl5pPr marL="1005840"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рисун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ru-RU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слайда </a:t>
            </a:r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ru-RU" sz="2000"/>
            </a:lvl1pPr>
            <a:lvl2pPr indent="-283464">
              <a:spcBef>
                <a:spcPts val="1800"/>
              </a:spcBef>
              <a:defRPr lang="ru-RU" sz="2000"/>
            </a:lvl2pPr>
            <a:lvl3pPr indent="-283464">
              <a:spcBef>
                <a:spcPts val="1800"/>
              </a:spcBef>
              <a:defRPr lang="ru-RU" sz="2000"/>
            </a:lvl3pPr>
            <a:lvl4pPr indent="-283464">
              <a:spcBef>
                <a:spcPts val="1800"/>
              </a:spcBef>
              <a:defRPr lang="ru-RU" sz="2000"/>
            </a:lvl4pPr>
            <a:lvl5pPr indent="-283464">
              <a:spcBef>
                <a:spcPts val="1800"/>
              </a:spcBef>
              <a:defRPr lang="ru-RU" sz="20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ru-RU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n-lt"/>
            </a:endParaRP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0" name="Дата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ru-RU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ru-RU" dirty="0">
              <a:latin typeface="+mn-lt"/>
            </a:endParaRPr>
          </a:p>
        </p:txBody>
      </p:sp>
      <p:sp>
        <p:nvSpPr>
          <p:cNvPr id="32" name="Номер слайда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ru-RU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ru-RU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ru-RU">
          <a:solidFill>
            <a:schemeClr val="tx2"/>
          </a:solidFill>
        </a:defRPr>
      </a:lvl2pPr>
      <a:lvl3pPr eaLnBrk="1" hangingPunct="1">
        <a:defRPr lang="ru-RU">
          <a:solidFill>
            <a:schemeClr val="tx2"/>
          </a:solidFill>
        </a:defRPr>
      </a:lvl3pPr>
      <a:lvl4pPr eaLnBrk="1" hangingPunct="1">
        <a:defRPr lang="ru-RU">
          <a:solidFill>
            <a:schemeClr val="tx2"/>
          </a:solidFill>
        </a:defRPr>
      </a:lvl4pPr>
      <a:lvl5pPr eaLnBrk="1" hangingPunct="1">
        <a:defRPr lang="ru-RU">
          <a:solidFill>
            <a:schemeClr val="tx2"/>
          </a:solidFill>
        </a:defRPr>
      </a:lvl5pPr>
      <a:lvl6pPr eaLnBrk="1" hangingPunct="1">
        <a:defRPr lang="ru-RU">
          <a:solidFill>
            <a:schemeClr val="tx2"/>
          </a:solidFill>
        </a:defRPr>
      </a:lvl6pPr>
      <a:lvl7pPr eaLnBrk="1" hangingPunct="1">
        <a:defRPr lang="ru-RU">
          <a:solidFill>
            <a:schemeClr val="tx2"/>
          </a:solidFill>
        </a:defRPr>
      </a:lvl7pPr>
      <a:lvl8pPr eaLnBrk="1" hangingPunct="1">
        <a:defRPr lang="ru-RU">
          <a:solidFill>
            <a:schemeClr val="tx2"/>
          </a:solidFill>
        </a:defRPr>
      </a:lvl8pPr>
      <a:lvl9pPr eaLnBrk="1" hangingPunct="1">
        <a:defRPr lang="ru-RU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8182" y="1006764"/>
            <a:ext cx="6853382" cy="2724727"/>
          </a:xfrm>
        </p:spPr>
        <p:txBody>
          <a:bodyPr rtlCol="0"/>
          <a:lstStyle>
            <a:defPPr>
              <a:defRPr lang="ru-RU"/>
            </a:defPPr>
          </a:lstStyle>
          <a:p>
            <a:pPr algn="l"/>
            <a:r>
              <a:rPr lang="ru-RU" sz="4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Исследование рынка заведений общественного питания Москвы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3B683-5E81-4B00-35A2-6D572AE86693}"/>
              </a:ext>
            </a:extLst>
          </p:cNvPr>
          <p:cNvSpPr txBox="1"/>
          <p:nvPr/>
        </p:nvSpPr>
        <p:spPr>
          <a:xfrm>
            <a:off x="7047345" y="4804795"/>
            <a:ext cx="45812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Заказчик: </a:t>
            </a:r>
            <a:r>
              <a:rPr lang="ru-RU" sz="16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Shut Up and Take My Money</a:t>
            </a:r>
          </a:p>
          <a:p>
            <a:pPr algn="l"/>
            <a:endParaRPr lang="ru-RU" sz="16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pPr algn="l"/>
            <a:r>
              <a:rPr lang="ru-RU" sz="16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Источники данных: </a:t>
            </a:r>
            <a:r>
              <a:rPr lang="ru-RU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Яндекс Карты и Яндекс Бизнес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</a:rPr>
              <a:t>за </a:t>
            </a:r>
            <a:r>
              <a:rPr lang="ru-RU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лето 2022 года</a:t>
            </a:r>
          </a:p>
          <a:p>
            <a:pPr algn="l"/>
            <a:endParaRPr lang="ru-RU" sz="16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r>
              <a:rPr lang="ru-RU" sz="1600" b="1" dirty="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</a:rPr>
              <a:t>Аналитик: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</a:rPr>
              <a:t>Инна Черняк</a:t>
            </a:r>
            <a:endParaRPr lang="ru-RU" sz="16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6A9A9A7-F1D2-237D-AC72-E21A286F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95824"/>
            <a:ext cx="7936230" cy="157797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Количество заведений из топ-15 сетей Москвы в каждой категории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B14AAA-1F04-769D-E7F0-4F68C8EB92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584005"/>
            <a:ext cx="2825115" cy="3999060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</a:rPr>
              <a:t>Б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ольше всего из топ-15 сетей Москвы на рынке присутствуют заведения из категории </a:t>
            </a:r>
            <a:r>
              <a:rPr lang="ru-RU" b="1" i="0" dirty="0">
                <a:solidFill>
                  <a:srgbClr val="5D7D40"/>
                </a:solidFill>
                <a:effectLst/>
                <a:highlight>
                  <a:srgbClr val="FFFFFF"/>
                </a:highlight>
                <a:latin typeface="Helvetica Neue"/>
              </a:rPr>
              <a:t>кофейня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7FB445-CD0D-0014-3719-C60C584BB0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000500" y="584005"/>
            <a:ext cx="7381875" cy="42926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1F9E36-5675-6C56-9FC9-6127A13BD833}"/>
              </a:ext>
            </a:extLst>
          </p:cNvPr>
          <p:cNvSpPr txBox="1"/>
          <p:nvPr/>
        </p:nvSpPr>
        <p:spPr>
          <a:xfrm>
            <a:off x="11441780" y="6257836"/>
            <a:ext cx="477759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72250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6E645A-2EE9-9F4A-8EC4-0D6EB1693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25" y="276955"/>
            <a:ext cx="8458451" cy="63040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BD29B5-1B58-809F-FEA7-B82105E9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850" y="2619375"/>
            <a:ext cx="4152900" cy="250507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dirty="0"/>
              <a:t>Распределение заведений по категориям и районам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FAC93E-F131-689B-FD66-4C84F2CCF01F}"/>
              </a:ext>
            </a:extLst>
          </p:cNvPr>
          <p:cNvSpPr txBox="1"/>
          <p:nvPr/>
        </p:nvSpPr>
        <p:spPr>
          <a:xfrm>
            <a:off x="11441780" y="6257836"/>
            <a:ext cx="481414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088225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6A9A9A7-F1D2-237D-AC72-E21A286F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 anchor="b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Средний рейтинг заведений по категориям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B14AAA-1F04-769D-E7F0-4F68C8EB92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20000" y="2676525"/>
            <a:ext cx="4195552" cy="3314077"/>
          </a:xfrm>
        </p:spPr>
        <p:txBody>
          <a:bodyPr rtlCol="0">
            <a:normAutofit fontScale="92500" lnSpcReduction="10000"/>
          </a:bodyPr>
          <a:lstStyle>
            <a:defPPr>
              <a:defRPr lang="ru-RU"/>
            </a:defPPr>
          </a:lstStyle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</a:rPr>
              <a:t>С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редний рейтинг заведений по категориям </a:t>
            </a:r>
            <a:r>
              <a:rPr lang="ru-RU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не сильно отличается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</a:rPr>
              <a:t>Р</a:t>
            </a:r>
            <a:r>
              <a:rPr lang="ru-RU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азброс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 значений рейтинга практически </a:t>
            </a:r>
            <a:r>
              <a:rPr lang="ru-RU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отсутствует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</a:rPr>
              <a:t>М</a:t>
            </a:r>
            <a:r>
              <a:rPr lang="ru-RU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аксимальное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 значение среднего рейтинга у </a:t>
            </a:r>
            <a:r>
              <a:rPr lang="ru-RU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баров - 4.38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</a:rPr>
              <a:t>М</a:t>
            </a:r>
            <a:r>
              <a:rPr lang="ru-RU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инимальное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 значение среднего рейтинга у </a:t>
            </a:r>
            <a:r>
              <a:rPr lang="ru-RU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заведений быстрого питания - 4</a:t>
            </a:r>
          </a:p>
          <a:p>
            <a:pPr marL="0" indent="0" rtl="0">
              <a:buNone/>
            </a:pP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CF3F82-C47C-312A-79C7-9150536B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7" y="2590800"/>
            <a:ext cx="7302268" cy="3066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4A72E-F2F4-9B4D-3D86-C3EE4610D10D}"/>
              </a:ext>
            </a:extLst>
          </p:cNvPr>
          <p:cNvSpPr txBox="1"/>
          <p:nvPr/>
        </p:nvSpPr>
        <p:spPr>
          <a:xfrm>
            <a:off x="11441780" y="6257836"/>
            <a:ext cx="486030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157001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C2A3B-7731-EBD5-9F2C-2041B1FA7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74434" cy="7002865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797" y="696528"/>
            <a:ext cx="5308862" cy="1256924"/>
          </a:xfr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ru-RU" dirty="0">
                <a:solidFill>
                  <a:schemeClr val="tx1"/>
                </a:solidFill>
                <a:latin typeface="Helvetica Neue"/>
              </a:rPr>
              <a:t>С</a:t>
            </a:r>
            <a:r>
              <a:rPr lang="ru-RU" b="1" i="0" dirty="0">
                <a:solidFill>
                  <a:schemeClr val="tx1"/>
                </a:solidFill>
                <a:effectLst/>
                <a:latin typeface="Helvetica Neue"/>
              </a:rPr>
              <a:t>редний рейтинг</a:t>
            </a:r>
            <a:br>
              <a:rPr lang="ru-RU" b="1" i="0" dirty="0">
                <a:solidFill>
                  <a:schemeClr val="tx1"/>
                </a:solidFill>
                <a:effectLst/>
                <a:latin typeface="Helvetica Neue"/>
              </a:rPr>
            </a:br>
            <a:r>
              <a:rPr lang="ru-RU" b="1" i="0" dirty="0">
                <a:solidFill>
                  <a:schemeClr val="tx1"/>
                </a:solidFill>
                <a:effectLst/>
                <a:latin typeface="Helvetica Neue"/>
              </a:rPr>
              <a:t>заведений 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9315208" y="4043639"/>
            <a:ext cx="2959226" cy="2959226"/>
            <a:chOff x="0" y="12289"/>
            <a:chExt cx="3550" cy="3551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C7FAB31-33D9-E0C4-506C-6CA47E92862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23393444"/>
              </p:ext>
            </p:extLst>
          </p:nvPr>
        </p:nvGraphicFramePr>
        <p:xfrm>
          <a:off x="6821891" y="2183832"/>
          <a:ext cx="3204673" cy="39776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{69CF1AB2-1976-4502-BF36-3FF5EA218861}</a:tableStyleId>
              </a:tblPr>
              <a:tblGrid>
                <a:gridCol w="2136450">
                  <a:extLst>
                    <a:ext uri="{9D8B030D-6E8A-4147-A177-3AD203B41FA5}">
                      <a16:colId xmlns:a16="http://schemas.microsoft.com/office/drawing/2014/main" val="2963244122"/>
                    </a:ext>
                  </a:extLst>
                </a:gridCol>
                <a:gridCol w="1068223">
                  <a:extLst>
                    <a:ext uri="{9D8B030D-6E8A-4147-A177-3AD203B41FA5}">
                      <a16:colId xmlns:a16="http://schemas.microsoft.com/office/drawing/2014/main" val="1056889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Административный округ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Средний рейтинг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72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Центральный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4.38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7633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Северный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4.24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093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Северо-Западный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4.21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35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Южный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4.18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90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Западный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4.18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560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Восточный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4.17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6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Юго-Западный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4.17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6795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Северо-Восточный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4.15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51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Юго-Восточный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4.10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88277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5F434FD-1F34-B8C4-D7A8-72D9621CD5D0}"/>
              </a:ext>
            </a:extLst>
          </p:cNvPr>
          <p:cNvSpPr txBox="1"/>
          <p:nvPr/>
        </p:nvSpPr>
        <p:spPr>
          <a:xfrm>
            <a:off x="11441780" y="6257836"/>
            <a:ext cx="483787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0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EC4990-3E70-1B41-4D98-5DE6639D6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461" y="278129"/>
            <a:ext cx="8264582" cy="6301742"/>
          </a:xfrm>
          <a:prstGeom prst="rect">
            <a:avLst/>
          </a:prstGeom>
          <a:noFill/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6A9A9A7-F1D2-237D-AC72-E21A286F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3710940" cy="2354026"/>
          </a:xfrm>
        </p:spPr>
        <p:txBody>
          <a:bodyPr vert="horz" lIns="0" tIns="0" rIns="0" bIns="0" rtlCol="0" anchor="b" anchorCtr="0">
            <a:normAutofit/>
          </a:bodyPr>
          <a:lstStyle>
            <a:defPPr>
              <a:defRPr lang="ru-RU"/>
            </a:defPPr>
          </a:lstStyle>
          <a:p>
            <a:r>
              <a:rPr lang="ru-RU" sz="3600" b="1" i="0" kern="1200" spc="100" baseline="0" dirty="0">
                <a:latin typeface="+mj-lt"/>
                <a:ea typeface="+mj-ea"/>
                <a:cs typeface="+mj-cs"/>
              </a:rPr>
              <a:t>Распределение сетевых заведений по категориям и улицам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C015E8-A2E6-EB04-AF4D-03ACDCA6C6A2}"/>
              </a:ext>
            </a:extLst>
          </p:cNvPr>
          <p:cNvSpPr txBox="1"/>
          <p:nvPr/>
        </p:nvSpPr>
        <p:spPr>
          <a:xfrm>
            <a:off x="594360" y="3279579"/>
            <a:ext cx="3691890" cy="2994415"/>
          </a:xfrm>
          <a:prstGeom prst="rect">
            <a:avLst/>
          </a:prstGeom>
        </p:spPr>
        <p:txBody>
          <a:bodyPr vert="horz" lIns="0" tIns="228600" rIns="0" bIns="0" rtlCol="0">
            <a:normAutofit/>
          </a:bodyPr>
          <a:lstStyle/>
          <a:p>
            <a:pPr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</a:pPr>
            <a:r>
              <a:rPr lang="ru-RU" sz="2000" dirty="0">
                <a:solidFill>
                  <a:schemeClr val="bg1"/>
                </a:solidFill>
                <a:effectLst/>
                <a:highlight>
                  <a:srgbClr val="FFFFFF"/>
                </a:highlight>
              </a:rPr>
              <a:t>Лидером по размещению объектов общепита стала такая крупная улица, как </a:t>
            </a:r>
            <a:r>
              <a:rPr lang="ru-RU" sz="2000" b="1" dirty="0">
                <a:solidFill>
                  <a:schemeClr val="bg1"/>
                </a:solidFill>
                <a:effectLst/>
                <a:highlight>
                  <a:srgbClr val="FFFFFF"/>
                </a:highlight>
              </a:rPr>
              <a:t>проспект Мира</a:t>
            </a:r>
            <a:br>
              <a:rPr lang="ru-RU" sz="2000" dirty="0">
                <a:solidFill>
                  <a:schemeClr val="bg1"/>
                </a:solidFill>
                <a:effectLst/>
                <a:highlight>
                  <a:srgbClr val="FFFFFF"/>
                </a:highlight>
              </a:rPr>
            </a:br>
            <a:endParaRPr lang="ru-RU" sz="2000" dirty="0">
              <a:solidFill>
                <a:schemeClr val="bg1"/>
              </a:solidFill>
              <a:effectLst/>
              <a:highlight>
                <a:srgbClr val="FFFFFF"/>
              </a:highlight>
            </a:endParaRPr>
          </a:p>
          <a:p>
            <a:pPr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</a:pPr>
            <a:r>
              <a:rPr lang="ru-RU" sz="2000" dirty="0">
                <a:solidFill>
                  <a:schemeClr val="bg1"/>
                </a:solidFill>
                <a:effectLst/>
                <a:highlight>
                  <a:srgbClr val="FFFFFF"/>
                </a:highlight>
              </a:rPr>
              <a:t>В топ-15 улиц вошли </a:t>
            </a:r>
            <a:r>
              <a:rPr lang="ru-RU" sz="2000" b="1" dirty="0">
                <a:solidFill>
                  <a:schemeClr val="bg1"/>
                </a:solidFill>
                <a:effectLst/>
                <a:highlight>
                  <a:srgbClr val="FFFFFF"/>
                </a:highlight>
              </a:rPr>
              <a:t>самые крупные транспортные артерии </a:t>
            </a:r>
            <a:r>
              <a:rPr lang="ru-RU" sz="2000" dirty="0">
                <a:solidFill>
                  <a:schemeClr val="bg1"/>
                </a:solidFill>
                <a:effectLst/>
                <a:highlight>
                  <a:srgbClr val="FFFFFF"/>
                </a:highlight>
              </a:rPr>
              <a:t>Москвы: шоссе, проспекты и улицы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E90136-8D35-2BCD-B1C9-A2791EE19DF5}"/>
              </a:ext>
            </a:extLst>
          </p:cNvPr>
          <p:cNvSpPr txBox="1"/>
          <p:nvPr/>
        </p:nvSpPr>
        <p:spPr>
          <a:xfrm>
            <a:off x="11441780" y="6257836"/>
            <a:ext cx="477759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0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298062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5E1F6A-B4EA-6661-067B-0275A4C886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88" b="41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797" y="696528"/>
            <a:ext cx="5308862" cy="1256924"/>
          </a:xfr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ru-RU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ru-RU" dirty="0">
                <a:solidFill>
                  <a:schemeClr val="tx1"/>
                </a:solidFill>
                <a:latin typeface="Helvetica Neue"/>
              </a:rPr>
              <a:t>С</a:t>
            </a:r>
            <a:r>
              <a:rPr lang="ru-RU" b="1" i="0" dirty="0">
                <a:solidFill>
                  <a:schemeClr val="tx1"/>
                </a:solidFill>
                <a:effectLst/>
                <a:latin typeface="Helvetica Neue"/>
              </a:rPr>
              <a:t>редний чек</a:t>
            </a:r>
            <a:br>
              <a:rPr lang="ru-RU" b="1" i="0" dirty="0">
                <a:solidFill>
                  <a:schemeClr val="tx1"/>
                </a:solidFill>
                <a:effectLst/>
                <a:latin typeface="Helvetica Neue"/>
              </a:rPr>
            </a:br>
            <a:r>
              <a:rPr lang="ru-RU" b="1" i="0" dirty="0">
                <a:solidFill>
                  <a:schemeClr val="tx1"/>
                </a:solidFill>
                <a:effectLst/>
                <a:latin typeface="Helvetica Neue"/>
              </a:rPr>
              <a:t> заведений 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9232774" y="3898774"/>
            <a:ext cx="2959226" cy="2959226"/>
            <a:chOff x="0" y="12289"/>
            <a:chExt cx="3550" cy="3551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C7FAB31-33D9-E0C4-506C-6CA47E92862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47558243"/>
              </p:ext>
            </p:extLst>
          </p:nvPr>
        </p:nvGraphicFramePr>
        <p:xfrm>
          <a:off x="6821891" y="2183832"/>
          <a:ext cx="3204673" cy="39776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{69CF1AB2-1976-4502-BF36-3FF5EA218861}</a:tableStyleId>
              </a:tblPr>
              <a:tblGrid>
                <a:gridCol w="2136450">
                  <a:extLst>
                    <a:ext uri="{9D8B030D-6E8A-4147-A177-3AD203B41FA5}">
                      <a16:colId xmlns:a16="http://schemas.microsoft.com/office/drawing/2014/main" val="2963244122"/>
                    </a:ext>
                  </a:extLst>
                </a:gridCol>
                <a:gridCol w="1068223">
                  <a:extLst>
                    <a:ext uri="{9D8B030D-6E8A-4147-A177-3AD203B41FA5}">
                      <a16:colId xmlns:a16="http://schemas.microsoft.com/office/drawing/2014/main" val="1056889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Административный округ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Средний чек, руб.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72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Западный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7633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Центральный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093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Северо-Западный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700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35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Северный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900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Юго-Западный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560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Восточный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6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Северо-Восточный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51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Южный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88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Юго-Восточный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450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51093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682F3D8-83EF-0785-8E21-B0A2AF979E4B}"/>
              </a:ext>
            </a:extLst>
          </p:cNvPr>
          <p:cNvSpPr txBox="1"/>
          <p:nvPr/>
        </p:nvSpPr>
        <p:spPr>
          <a:xfrm>
            <a:off x="11441780" y="6257836"/>
            <a:ext cx="482376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0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100828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B8CE60-587E-1D5C-8B50-ED3441BA4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Кофейни</a:t>
            </a:r>
          </a:p>
        </p:txBody>
      </p:sp>
      <p:pic>
        <p:nvPicPr>
          <p:cNvPr id="12" name="Рисунок 4" descr="Текстура древесины крупным планом">
            <a:extLst>
              <a:ext uri="{FF2B5EF4-FFF2-40B4-BE49-F238E27FC236}">
                <a16:creationId xmlns:a16="http://schemas.microsoft.com/office/drawing/2014/main" id="{7D5BDB53-9169-3BBC-9362-0539514AC7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113"/>
            <a:ext cx="5791200" cy="6880226"/>
          </a:xfr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0E02AE9C-BA1D-195E-3B93-A5A0CC03D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9835" y="4568602"/>
            <a:ext cx="5486400" cy="164592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Детализация исследования </a:t>
            </a:r>
            <a:br>
              <a:rPr lang="ru-RU" dirty="0"/>
            </a:br>
            <a:r>
              <a:rPr lang="ru-RU" dirty="0"/>
              <a:t>по кофейням Москвы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0FF58-2092-821F-7105-9AB1DCE033EF}"/>
              </a:ext>
            </a:extLst>
          </p:cNvPr>
          <p:cNvSpPr txBox="1"/>
          <p:nvPr/>
        </p:nvSpPr>
        <p:spPr>
          <a:xfrm>
            <a:off x="11441780" y="6257836"/>
            <a:ext cx="477247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0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732924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D9B4CA-B133-78A4-9808-A927C8753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72"/>
          <a:stretch/>
        </p:blipFill>
        <p:spPr>
          <a:xfrm>
            <a:off x="0" y="0"/>
            <a:ext cx="12251820" cy="7002865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797" y="696528"/>
            <a:ext cx="5308862" cy="1256924"/>
          </a:xfr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ru-RU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ru-RU" dirty="0">
                <a:solidFill>
                  <a:schemeClr val="tx1"/>
                </a:solidFill>
                <a:latin typeface="Helvetica Neue"/>
              </a:rPr>
              <a:t>Количество кофеен</a:t>
            </a:r>
            <a:endParaRPr lang="ru-RU" b="1" i="0" dirty="0">
              <a:solidFill>
                <a:schemeClr val="tx1"/>
              </a:solidFill>
              <a:effectLst/>
              <a:latin typeface="Helvetica Neue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9292594" y="4043639"/>
            <a:ext cx="2959226" cy="2959226"/>
            <a:chOff x="0" y="12289"/>
            <a:chExt cx="3550" cy="3551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C7FAB31-33D9-E0C4-506C-6CA47E92862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59877948"/>
              </p:ext>
            </p:extLst>
          </p:nvPr>
        </p:nvGraphicFramePr>
        <p:xfrm>
          <a:off x="6821891" y="2183832"/>
          <a:ext cx="3204673" cy="43484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{69CF1AB2-1976-4502-BF36-3FF5EA218861}</a:tableStyleId>
              </a:tblPr>
              <a:tblGrid>
                <a:gridCol w="2136450">
                  <a:extLst>
                    <a:ext uri="{9D8B030D-6E8A-4147-A177-3AD203B41FA5}">
                      <a16:colId xmlns:a16="http://schemas.microsoft.com/office/drawing/2014/main" val="2963244122"/>
                    </a:ext>
                  </a:extLst>
                </a:gridCol>
                <a:gridCol w="1068223">
                  <a:extLst>
                    <a:ext uri="{9D8B030D-6E8A-4147-A177-3AD203B41FA5}">
                      <a16:colId xmlns:a16="http://schemas.microsoft.com/office/drawing/2014/main" val="1056889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Административный округ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Кол-во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72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Центральный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422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802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Северный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07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Северо-Восточный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44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Западный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7633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Южный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093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Восточный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35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Юго-Западный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560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Юго-Восточный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51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Северо-Западный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204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ru-RU" b="1" dirty="0">
                          <a:effectLst/>
                        </a:rPr>
                        <a:t>ВСЕГО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b="1" dirty="0">
                          <a:effectLst/>
                        </a:rPr>
                        <a:t>1396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322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C6DE33B-949E-0DAA-AEEA-0850050C664F}"/>
              </a:ext>
            </a:extLst>
          </p:cNvPr>
          <p:cNvSpPr txBox="1"/>
          <p:nvPr/>
        </p:nvSpPr>
        <p:spPr>
          <a:xfrm>
            <a:off x="11441780" y="6257836"/>
            <a:ext cx="468398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0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432410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8F609C-74CD-C63B-6468-A69220103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6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797" y="696528"/>
            <a:ext cx="5308862" cy="1256924"/>
          </a:xfr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ru-RU" dirty="0">
                <a:solidFill>
                  <a:schemeClr val="tx1"/>
                </a:solidFill>
                <a:latin typeface="Helvetica Neue"/>
              </a:rPr>
              <a:t>Средний рейтинг кофеен</a:t>
            </a:r>
            <a:endParaRPr lang="ru-RU" b="1" i="0" dirty="0">
              <a:solidFill>
                <a:schemeClr val="tx1"/>
              </a:solidFill>
              <a:effectLst/>
              <a:latin typeface="Helvetica Neue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9232774" y="3898774"/>
            <a:ext cx="2959226" cy="2959226"/>
            <a:chOff x="0" y="12289"/>
            <a:chExt cx="3550" cy="3551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C7FAB31-33D9-E0C4-506C-6CA47E92862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7336993"/>
              </p:ext>
            </p:extLst>
          </p:nvPr>
        </p:nvGraphicFramePr>
        <p:xfrm>
          <a:off x="6821891" y="2183832"/>
          <a:ext cx="3204673" cy="39776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{69CF1AB2-1976-4502-BF36-3FF5EA218861}</a:tableStyleId>
              </a:tblPr>
              <a:tblGrid>
                <a:gridCol w="2136450">
                  <a:extLst>
                    <a:ext uri="{9D8B030D-6E8A-4147-A177-3AD203B41FA5}">
                      <a16:colId xmlns:a16="http://schemas.microsoft.com/office/drawing/2014/main" val="2963244122"/>
                    </a:ext>
                  </a:extLst>
                </a:gridCol>
                <a:gridCol w="1068223">
                  <a:extLst>
                    <a:ext uri="{9D8B030D-6E8A-4147-A177-3AD203B41FA5}">
                      <a16:colId xmlns:a16="http://schemas.microsoft.com/office/drawing/2014/main" val="1056889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Административный округ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Средний рейтинг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72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Центральный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4,34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802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Северо-Западный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4,33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07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Северный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4,29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44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Юго-Западный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4,28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7633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Восточный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4,28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093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Южный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4,23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35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Юго-Восточный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4,22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560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Северо-Восточный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4,22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51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Западный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4,19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20403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73C3FD3-1BDD-9FAE-3B9E-DA8A305458E9}"/>
              </a:ext>
            </a:extLst>
          </p:cNvPr>
          <p:cNvSpPr txBox="1"/>
          <p:nvPr/>
        </p:nvSpPr>
        <p:spPr>
          <a:xfrm>
            <a:off x="11441780" y="6257836"/>
            <a:ext cx="484300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813149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B37FAD-5D7E-F945-E8EF-93F6B0A273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797" y="696528"/>
            <a:ext cx="5308862" cy="1256924"/>
          </a:xfr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/>
          <a:lstStyle>
            <a:defPPr>
              <a:defRPr lang="ru-RU"/>
            </a:defPPr>
          </a:lstStyle>
          <a:p>
            <a:pPr algn="ctr"/>
            <a:r>
              <a:rPr lang="ru-RU" dirty="0">
                <a:solidFill>
                  <a:schemeClr val="tx1"/>
                </a:solidFill>
                <a:latin typeface="Helvetica Neue"/>
              </a:rPr>
              <a:t>Средний чек на чашку капучино</a:t>
            </a:r>
            <a:endParaRPr lang="ru-RU" b="1" i="0" dirty="0">
              <a:solidFill>
                <a:schemeClr val="tx1"/>
              </a:solidFill>
              <a:effectLst/>
              <a:latin typeface="Helvetica Neue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9232774" y="3898774"/>
            <a:ext cx="2959226" cy="2959226"/>
            <a:chOff x="0" y="12289"/>
            <a:chExt cx="3550" cy="3551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C7FAB31-33D9-E0C4-506C-6CA47E92862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28548631"/>
              </p:ext>
            </p:extLst>
          </p:nvPr>
        </p:nvGraphicFramePr>
        <p:xfrm>
          <a:off x="6821891" y="2183832"/>
          <a:ext cx="3204673" cy="39776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{69CF1AB2-1976-4502-BF36-3FF5EA218861}</a:tableStyleId>
              </a:tblPr>
              <a:tblGrid>
                <a:gridCol w="2136450">
                  <a:extLst>
                    <a:ext uri="{9D8B030D-6E8A-4147-A177-3AD203B41FA5}">
                      <a16:colId xmlns:a16="http://schemas.microsoft.com/office/drawing/2014/main" val="2963244122"/>
                    </a:ext>
                  </a:extLst>
                </a:gridCol>
                <a:gridCol w="1068223">
                  <a:extLst>
                    <a:ext uri="{9D8B030D-6E8A-4147-A177-3AD203B41FA5}">
                      <a16:colId xmlns:a16="http://schemas.microsoft.com/office/drawing/2014/main" val="1056889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Административный округ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Средний чек, руб.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172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Западный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802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Центральный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125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Юго-Западный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07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Северо-Восточный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44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>
                          <a:effectLst/>
                        </a:rPr>
                        <a:t>Северный</a:t>
                      </a:r>
                      <a:endParaRPr lang="ru-RU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7633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>
                          <a:effectLst/>
                        </a:rPr>
                        <a:t>Северо-Западный</a:t>
                      </a:r>
                      <a:endParaRPr lang="ru-RU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10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Южный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093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effectLst/>
                        </a:rPr>
                        <a:t>Юго-Восточный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35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Восточный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dirty="0">
                          <a:effectLst/>
                        </a:rPr>
                        <a:t>143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56011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F47916C-46F9-5E5B-209B-3DF499BFA2FB}"/>
              </a:ext>
            </a:extLst>
          </p:cNvPr>
          <p:cNvSpPr txBox="1"/>
          <p:nvPr/>
        </p:nvSpPr>
        <p:spPr>
          <a:xfrm>
            <a:off x="11441780" y="6257836"/>
            <a:ext cx="482633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0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423404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Цель исследования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 rtlCol="0"/>
          <a:lstStyle>
            <a:defPPr>
              <a:defRPr lang="ru-RU"/>
            </a:defPPr>
          </a:lstStyle>
          <a:p>
            <a:pPr rtl="0"/>
            <a:r>
              <a:rPr lang="ru-RU" dirty="0"/>
              <a:t>Выявить особенности рынка заведений общественного питания в Москве</a:t>
            </a:r>
          </a:p>
          <a:p>
            <a:pPr rtl="0"/>
            <a:r>
              <a:rPr lang="ru-RU" dirty="0"/>
              <a:t>Изучить перспективные локации для открытия новой кофейни в Москве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5DE304-754D-788E-3C5B-CA5AED0B2C6C}"/>
              </a:ext>
            </a:extLst>
          </p:cNvPr>
          <p:cNvSpPr txBox="1"/>
          <p:nvPr/>
        </p:nvSpPr>
        <p:spPr>
          <a:xfrm>
            <a:off x="11608035" y="6257836"/>
            <a:ext cx="335348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Спасибо!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549552"/>
            <a:ext cx="5486400" cy="164592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Инна Черняк</a:t>
            </a:r>
          </a:p>
          <a:p>
            <a:pPr rtl="0"/>
            <a:r>
              <a:rPr lang="en-US" dirty="0"/>
              <a:t>github.com/chernyakid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Общие выводы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10452966" cy="3999489"/>
          </a:xfrm>
          <a:solidFill>
            <a:schemeClr val="tx1"/>
          </a:solidFill>
        </p:spPr>
        <p:txBody>
          <a:bodyPr tIns="457200" rtlCol="0">
            <a:noAutofit/>
          </a:bodyPr>
          <a:lstStyle>
            <a:defPPr>
              <a:defRPr lang="ru-RU"/>
            </a:defPPr>
          </a:lstStyle>
          <a:p>
            <a:pPr rtl="0">
              <a:lnSpc>
                <a:spcPct val="120000"/>
              </a:lnSpc>
            </a:pPr>
            <a:r>
              <a:rPr lang="ru-RU" sz="2000" dirty="0"/>
              <a:t>Общий рынок общественного питания достаточно  конкурентный с численным  преобладанием кафе, ресторанов и кофеен</a:t>
            </a:r>
          </a:p>
          <a:p>
            <a:pPr rtl="0">
              <a:lnSpc>
                <a:spcPct val="120000"/>
              </a:lnSpc>
            </a:pPr>
            <a:r>
              <a:rPr lang="ru-RU" sz="2000" dirty="0"/>
              <a:t>При максимальной конкуренциии наиболее подходящим районом Москвы для открытия кофейни является центральный административный округ - здесь расположено больше всего кофеен, высокий средний чек и высокий средний рейтинг заведений</a:t>
            </a:r>
          </a:p>
          <a:p>
            <a:pPr rtl="0">
              <a:lnSpc>
                <a:spcPct val="120000"/>
              </a:lnSpc>
            </a:pPr>
            <a:r>
              <a:rPr lang="ru-RU" sz="2000" dirty="0"/>
              <a:t>При средней конкуренции наиболее удачным выбором будет Южный и Юго-Западные административные округа со средними показателями по количеству заведений, их рейтингу и среднего чека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0C408A-09DB-EEA1-D977-76C18017BC52}"/>
              </a:ext>
            </a:extLst>
          </p:cNvPr>
          <p:cNvSpPr txBox="1"/>
          <p:nvPr/>
        </p:nvSpPr>
        <p:spPr>
          <a:xfrm>
            <a:off x="11662930" y="6280727"/>
            <a:ext cx="335348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84458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B8CE60-587E-1D5C-8B50-ED3441BA4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Рынок общепита</a:t>
            </a:r>
          </a:p>
        </p:txBody>
      </p:sp>
      <p:pic>
        <p:nvPicPr>
          <p:cNvPr id="12" name="Рисунок 4" descr="Текстура древесины крупным планом">
            <a:extLst>
              <a:ext uri="{FF2B5EF4-FFF2-40B4-BE49-F238E27FC236}">
                <a16:creationId xmlns:a16="http://schemas.microsoft.com/office/drawing/2014/main" id="{7D5BDB53-9169-3BBC-9362-0539514AC7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113"/>
            <a:ext cx="5791200" cy="6880226"/>
          </a:xfr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0E02AE9C-BA1D-195E-3B93-A5A0CC03D8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9835" y="4568602"/>
            <a:ext cx="5486400" cy="164592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Исследование общих показателей рынка общественного питания Москвы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084FA-3F34-162A-E899-DC9A242E5ED1}"/>
              </a:ext>
            </a:extLst>
          </p:cNvPr>
          <p:cNvSpPr txBox="1"/>
          <p:nvPr/>
        </p:nvSpPr>
        <p:spPr>
          <a:xfrm>
            <a:off x="11618561" y="6278138"/>
            <a:ext cx="335348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4087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Распределение заведений по категориям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600841-B42B-3F45-0A95-A260DAC248A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1589541" y="2343107"/>
            <a:ext cx="9012918" cy="43510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E757BA-751F-5FF2-4EF8-92356DD875BF}"/>
              </a:ext>
            </a:extLst>
          </p:cNvPr>
          <p:cNvSpPr txBox="1"/>
          <p:nvPr/>
        </p:nvSpPr>
        <p:spPr>
          <a:xfrm>
            <a:off x="11644980" y="6294061"/>
            <a:ext cx="335348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54506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Количество посадочных мест по категориям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4DA554C-4301-476D-BC8D-B0D9E22FAB8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94360" y="2324100"/>
            <a:ext cx="10102215" cy="43434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571F7B-481B-7C23-8C77-868D9733C751}"/>
              </a:ext>
            </a:extLst>
          </p:cNvPr>
          <p:cNvSpPr txBox="1"/>
          <p:nvPr/>
        </p:nvSpPr>
        <p:spPr>
          <a:xfrm>
            <a:off x="11597640" y="6267390"/>
            <a:ext cx="335348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8901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Соотношение сетевых и несетевых заведений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A413B8-F79F-4ED4-3C7F-F369B882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585" y="522846"/>
            <a:ext cx="6049690" cy="6181491"/>
          </a:xfrm>
          <a:prstGeom prst="rect">
            <a:avLst/>
          </a:prstGeom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60FA32D3-5E3D-12A2-543D-6ED0E326CD3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4215765" cy="2994415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ru-RU" dirty="0">
                <a:solidFill>
                  <a:srgbClr val="000000"/>
                </a:solidFill>
                <a:highlight>
                  <a:srgbClr val="FFFFFF"/>
                </a:highlight>
                <a:latin typeface="Helvetica Neue"/>
              </a:rPr>
              <a:t>Н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есетевых заведений общественного питания гораздо больше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(62%), чем сетевых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/>
              </a:rPr>
              <a:t>(38%)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D1ED9-58D0-3721-8A23-2B8A1664362C}"/>
              </a:ext>
            </a:extLst>
          </p:cNvPr>
          <p:cNvSpPr txBox="1"/>
          <p:nvPr/>
        </p:nvSpPr>
        <p:spPr>
          <a:xfrm>
            <a:off x="11597640" y="6263766"/>
            <a:ext cx="335348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51036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6A9A9A7-F1D2-237D-AC72-E21A286F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95825"/>
            <a:ext cx="7936230" cy="134665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Распределение сетевых заведений по категориям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2BEFBC-EDA3-0E0E-9875-081F8A73C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77" y="149375"/>
            <a:ext cx="9695238" cy="4695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B785D-97F5-BCC4-3C61-707A10F909D6}"/>
              </a:ext>
            </a:extLst>
          </p:cNvPr>
          <p:cNvSpPr txBox="1"/>
          <p:nvPr/>
        </p:nvSpPr>
        <p:spPr>
          <a:xfrm>
            <a:off x="11603642" y="6267073"/>
            <a:ext cx="335348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27695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AB9C34-2B13-E66F-1053-2BA156F8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84005"/>
            <a:ext cx="10972800" cy="118872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Топ-15 популярных сетей в Москве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A090B6-D375-ED5B-E39A-B413F4EF9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70" y="2372641"/>
            <a:ext cx="9943460" cy="42247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FE3B1A-1656-0029-372D-19B377C86C92}"/>
              </a:ext>
            </a:extLst>
          </p:cNvPr>
          <p:cNvSpPr txBox="1"/>
          <p:nvPr/>
        </p:nvSpPr>
        <p:spPr>
          <a:xfrm>
            <a:off x="11567160" y="6273995"/>
            <a:ext cx="335348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52428618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6_TF78853419_Win32" id="{64F198E1-15ED-4C37-8B7E-9AFB96C99CBF}" vid="{515DDF0C-3F45-451B-B34F-9EB95F7A6FE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{CB39F7B5-BF56-4FE5-B39E-4CF3FC63CCA1}tf78853419_win32</Template>
  <TotalTime>344</TotalTime>
  <Words>457</Words>
  <Application>Microsoft Office PowerPoint</Application>
  <PresentationFormat>Widescreen</PresentationFormat>
  <Paragraphs>182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Franklin Gothic Book</vt:lpstr>
      <vt:lpstr>Franklin Gothic Demi</vt:lpstr>
      <vt:lpstr>Helvetica Neue</vt:lpstr>
      <vt:lpstr>Пользовательская</vt:lpstr>
      <vt:lpstr>Исследование рынка заведений общественного питания Москвы</vt:lpstr>
      <vt:lpstr>Цель исследования</vt:lpstr>
      <vt:lpstr>Общие выводы</vt:lpstr>
      <vt:lpstr>Рынок общепита</vt:lpstr>
      <vt:lpstr>Распределение заведений по категориям</vt:lpstr>
      <vt:lpstr>Количество посадочных мест по категориям</vt:lpstr>
      <vt:lpstr>Соотношение сетевых и несетевых заведений</vt:lpstr>
      <vt:lpstr>Распределение сетевых заведений по категориям</vt:lpstr>
      <vt:lpstr>Топ-15 популярных сетей в Москве</vt:lpstr>
      <vt:lpstr>Количество заведений из топ-15 сетей Москвы в каждой категории</vt:lpstr>
      <vt:lpstr>Распределение заведений по категориям и районам</vt:lpstr>
      <vt:lpstr>Средний рейтинг заведений по категориям</vt:lpstr>
      <vt:lpstr>Средний рейтинг заведений </vt:lpstr>
      <vt:lpstr>Распределение сетевых заведений по категориям и улицам</vt:lpstr>
      <vt:lpstr> Средний чек  заведений </vt:lpstr>
      <vt:lpstr>Кофейни</vt:lpstr>
      <vt:lpstr> Количество кофеен</vt:lpstr>
      <vt:lpstr>Средний рейтинг кофеен</vt:lpstr>
      <vt:lpstr>Средний чек на чашку капучино</vt:lpstr>
      <vt:lpstr>Спасибо!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365 Pro Plus</dc:creator>
  <cp:lastModifiedBy>365 Pro Plus</cp:lastModifiedBy>
  <cp:revision>13</cp:revision>
  <dcterms:created xsi:type="dcterms:W3CDTF">2024-06-07T04:26:05Z</dcterms:created>
  <dcterms:modified xsi:type="dcterms:W3CDTF">2024-06-09T15:10:06Z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